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8"/>
  </p:notesMasterIdLst>
  <p:sldIdLst>
    <p:sldId id="445" r:id="rId2"/>
    <p:sldId id="435" r:id="rId3"/>
    <p:sldId id="442" r:id="rId4"/>
    <p:sldId id="371" r:id="rId5"/>
    <p:sldId id="402" r:id="rId6"/>
    <p:sldId id="372" r:id="rId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2C1"/>
    <a:srgbClr val="003366"/>
    <a:srgbClr val="FF0000"/>
    <a:srgbClr val="0066CC"/>
    <a:srgbClr val="008000"/>
    <a:srgbClr val="FFFFFF"/>
    <a:srgbClr val="00CC00"/>
    <a:srgbClr val="00FF00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/>
    <p:restoredTop sz="74014" autoAdjust="0"/>
  </p:normalViewPr>
  <p:slideViewPr>
    <p:cSldViewPr>
      <p:cViewPr varScale="1">
        <p:scale>
          <a:sx n="93" d="100"/>
          <a:sy n="93" d="100"/>
        </p:scale>
        <p:origin x="26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3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送你一朵小红花，奖励有勇气来上我的课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11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如果没有安装成功会显示</a:t>
            </a:r>
            <a:r>
              <a:rPr lang="zh-CN" altLang="en-US" dirty="0"/>
              <a:t> </a:t>
            </a:r>
            <a:r>
              <a:rPr lang="en-US" altLang="zh-CN" dirty="0"/>
              <a:t>g++ command not found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77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装好编译器配好环境变量以后，我们可以使用任意一款文本编辑器来写代码，然后通过命令行来编译运行调试程序。但如果不想用命令行的话，也可以使用集成开放软件，这里列举了一些，它们为编译运行调试等一系列操作提供了图形化操作界面，也比较方便于进行项目管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Code::Blocks</a:t>
            </a:r>
            <a:r>
              <a:rPr lang="en-US" altLang="zh-CN" baseline="0" dirty="0"/>
              <a:t> </a:t>
            </a:r>
            <a:r>
              <a:rPr lang="zh-CN" altLang="en-US" baseline="0" dirty="0"/>
              <a:t>开源跨平台</a:t>
            </a:r>
            <a:endParaRPr lang="en-US" altLang="zh-CN" baseline="0" dirty="0"/>
          </a:p>
          <a:p>
            <a:r>
              <a:rPr lang="en-US" altLang="zh-CN" baseline="0" dirty="0" err="1"/>
              <a:t>CLion</a:t>
            </a:r>
            <a:r>
              <a:rPr lang="en-US" altLang="zh-CN" baseline="0" dirty="0"/>
              <a:t> </a:t>
            </a:r>
            <a:r>
              <a:rPr lang="zh-CN" altLang="en-US" baseline="0" dirty="0"/>
              <a:t>闭源跨平台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577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这里推荐大家使用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这个工具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包含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工具、代码管控工具等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vs code </a:t>
            </a:r>
            <a:r>
              <a:rPr lang="zh-CN" altLang="en-US" dirty="0"/>
              <a:t>的好处是可以自己安装插件，定制化代码编辑器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6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我们可以通过安装插件来增强编程体验，比方说安装</a:t>
            </a:r>
            <a:r>
              <a:rPr lang="en-US" altLang="zh-CN" dirty="0"/>
              <a:t>c/</a:t>
            </a:r>
            <a:r>
              <a:rPr lang="en-US" altLang="zh-CN" dirty="0" err="1"/>
              <a:t>c++</a:t>
            </a:r>
            <a:r>
              <a:rPr lang="zh-CN" altLang="en-US" dirty="0"/>
              <a:t>这个插件可以提供</a:t>
            </a:r>
            <a:r>
              <a:rPr lang="en-US" altLang="zh-CN" dirty="0"/>
              <a:t>debug</a:t>
            </a:r>
            <a:r>
              <a:rPr lang="zh-CN" altLang="en-US" dirty="0"/>
              <a:t>功能，安装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runner</a:t>
            </a:r>
            <a:r>
              <a:rPr lang="zh-CN" altLang="en-US" dirty="0"/>
              <a:t>这个插件可以方便我们右键运行程序</a:t>
            </a:r>
            <a:endParaRPr lang="en-US" altLang="zh-CN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C/C++: Clang Command Adapter</a:t>
            </a:r>
            <a:r>
              <a:rPr lang="zh-CN" altLang="en-US" dirty="0"/>
              <a:t> 代码静态语法检测 </a:t>
            </a:r>
            <a:r>
              <a:rPr lang="en-US" altLang="zh-CN" dirty="0"/>
              <a:t>(for</a:t>
            </a:r>
            <a:r>
              <a:rPr lang="zh-CN" altLang="en-US" dirty="0"/>
              <a:t> </a:t>
            </a:r>
            <a:r>
              <a:rPr lang="en-US" altLang="zh-CN" dirty="0"/>
              <a:t>Mac)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465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96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6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8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9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5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7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7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uzy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lp.csai.tsinghua.edu.c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tiff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面向对象程序设计基础</a:t>
            </a:r>
            <a:b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0066CC"/>
                </a:solidFill>
              </a:rPr>
              <a:t>（</a:t>
            </a:r>
            <a:r>
              <a:rPr lang="en-US" altLang="zh-CN" dirty="0">
                <a:solidFill>
                  <a:srgbClr val="0066CC"/>
                </a:solidFill>
              </a:rPr>
              <a:t>OOP</a:t>
            </a:r>
            <a:r>
              <a:rPr lang="zh-CN" altLang="en-US" dirty="0">
                <a:solidFill>
                  <a:srgbClr val="0066CC"/>
                </a:solidFill>
              </a:rPr>
              <a:t>）</a:t>
            </a:r>
            <a:endParaRPr lang="zh-CN" altLang="en-US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刘知远</a:t>
            </a:r>
            <a:endParaRPr lang="en-US" altLang="zh-CN" sz="3600" b="1" dirty="0"/>
          </a:p>
          <a:p>
            <a:r>
              <a:rPr lang="en-US" altLang="zh-CN" sz="2800" b="1" dirty="0">
                <a:hlinkClick r:id="rId3"/>
              </a:rPr>
              <a:t>liuzy@tsinghua.edu.cn</a:t>
            </a:r>
            <a:endParaRPr lang="en-US" altLang="zh-CN" sz="2800" b="1" dirty="0"/>
          </a:p>
          <a:p>
            <a:r>
              <a:rPr lang="en-US" altLang="zh-CN" sz="2800" b="1" dirty="0">
                <a:hlinkClick r:id="rId4"/>
              </a:rPr>
              <a:t>https://nlp.csai.tsinghua.edu.cn/</a:t>
            </a:r>
            <a:endParaRPr lang="en-US" altLang="zh-CN" sz="2800" b="1" dirty="0"/>
          </a:p>
          <a:p>
            <a:r>
              <a:rPr lang="zh-CN" altLang="en-US" b="1" dirty="0"/>
              <a:t>课程团队：任炬 黄民烈 刘知远</a:t>
            </a:r>
          </a:p>
        </p:txBody>
      </p:sp>
    </p:spTree>
    <p:extLst>
      <p:ext uri="{BB962C8B-B14F-4D97-AF65-F5344CB8AC3E}">
        <p14:creationId xmlns:p14="http://schemas.microsoft.com/office/powerpoint/2010/main" val="48123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th1">
            <a:hlinkClick r:id="" action="ppaction://media"/>
            <a:extLst>
              <a:ext uri="{FF2B5EF4-FFF2-40B4-BE49-F238E27FC236}">
                <a16:creationId xmlns:a16="http://schemas.microsoft.com/office/drawing/2014/main" id="{7351F634-6F61-1F48-8698-8010FC350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340" b="11801"/>
          <a:stretch/>
        </p:blipFill>
        <p:spPr>
          <a:xfrm>
            <a:off x="23292" y="1196752"/>
            <a:ext cx="9144000" cy="4392488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zh-CN" altLang="en-US" dirty="0"/>
              <a:t>环境</a:t>
            </a:r>
            <a:r>
              <a:rPr lang="zh-CN" altLang="en-US"/>
              <a:t>变量配置①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144889-2D10-9140-A827-9485880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07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++">
            <a:hlinkClick r:id="" action="ppaction://media"/>
            <a:extLst>
              <a:ext uri="{FF2B5EF4-FFF2-40B4-BE49-F238E27FC236}">
                <a16:creationId xmlns:a16="http://schemas.microsoft.com/office/drawing/2014/main" id="{24B3D7BD-6AF6-AC4A-8770-FAF2B0F52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1341" b="11799"/>
          <a:stretch/>
        </p:blipFill>
        <p:spPr>
          <a:xfrm>
            <a:off x="0" y="1268760"/>
            <a:ext cx="9036496" cy="4340846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zh-CN" altLang="en-US" dirty="0"/>
              <a:t>环境变量配置②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666FA8D-EDC5-CB43-9231-1A63DEB4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8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52736"/>
            <a:ext cx="7831782" cy="3384376"/>
          </a:xfrm>
        </p:spPr>
        <p:txBody>
          <a:bodyPr/>
          <a:lstStyle/>
          <a:p>
            <a:r>
              <a:rPr lang="en-US" altLang="zh-CN" sz="4000" dirty="0"/>
              <a:t>IDE</a:t>
            </a:r>
          </a:p>
          <a:p>
            <a:pPr lvl="1"/>
            <a:r>
              <a:rPr lang="en-US" altLang="zh-CN" sz="3600" dirty="0"/>
              <a:t>DEV C++</a:t>
            </a:r>
          </a:p>
          <a:p>
            <a:pPr lvl="1"/>
            <a:r>
              <a:rPr lang="en-US" altLang="zh-CN" sz="3600" dirty="0"/>
              <a:t>Code::Blocks</a:t>
            </a:r>
          </a:p>
          <a:p>
            <a:pPr lvl="1"/>
            <a:r>
              <a:rPr lang="en-US" altLang="zh-CN" sz="3600" dirty="0" err="1"/>
              <a:t>CLion</a:t>
            </a:r>
            <a:endParaRPr lang="en-US" altLang="zh-CN" sz="3600" dirty="0"/>
          </a:p>
          <a:p>
            <a:pPr lvl="1"/>
            <a:r>
              <a:rPr lang="en-US" altLang="zh-CN" sz="3600" dirty="0" err="1"/>
              <a:t>XCode</a:t>
            </a:r>
            <a:endParaRPr lang="en-US" altLang="zh-CN" sz="3600" dirty="0"/>
          </a:p>
          <a:p>
            <a:pPr lvl="1"/>
            <a:r>
              <a:rPr lang="en-US" altLang="zh-CN" sz="3600" dirty="0"/>
              <a:t>Visual Studio</a:t>
            </a:r>
            <a:r>
              <a:rPr lang="zh-CN" altLang="en-US" sz="3600" dirty="0"/>
              <a:t> </a:t>
            </a:r>
            <a:r>
              <a:rPr lang="en-US" altLang="zh-CN" sz="3600" dirty="0"/>
              <a:t>Code</a:t>
            </a:r>
          </a:p>
          <a:p>
            <a:pPr lvl="1"/>
            <a:endParaRPr lang="en-US" altLang="zh-CN" sz="3600" dirty="0"/>
          </a:p>
          <a:p>
            <a:pPr lvl="1"/>
            <a:endParaRPr lang="en-US" altLang="zh-CN" sz="3600" dirty="0"/>
          </a:p>
          <a:p>
            <a:endParaRPr lang="zh-CN" altLang="en-US" sz="4000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28650" y="4437112"/>
            <a:ext cx="783178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US" altLang="zh-CN" sz="4000" dirty="0"/>
              <a:t>Editor</a:t>
            </a:r>
          </a:p>
          <a:p>
            <a:pPr lvl="1" defTabSz="914400" eaLnBrk="1" hangingPunct="1"/>
            <a:r>
              <a:rPr lang="en-US" altLang="zh-CN" sz="3600" dirty="0"/>
              <a:t>Sublime</a:t>
            </a:r>
            <a:r>
              <a:rPr lang="zh-CN" altLang="en-US" sz="3600" dirty="0"/>
              <a:t> </a:t>
            </a:r>
            <a:r>
              <a:rPr lang="en-US" altLang="zh-CN" sz="3600" dirty="0"/>
              <a:t>Text</a:t>
            </a:r>
          </a:p>
          <a:p>
            <a:pPr lvl="1" defTabSz="914400" eaLnBrk="1" hangingPunct="1"/>
            <a:r>
              <a:rPr lang="en-US" altLang="zh-CN" sz="3600" dirty="0"/>
              <a:t>Notepad++</a:t>
            </a:r>
          </a:p>
          <a:p>
            <a:pPr lvl="1" defTabSz="914400" eaLnBrk="1" hangingPunct="1"/>
            <a:r>
              <a:rPr lang="en-US" altLang="zh-CN" sz="3600" dirty="0"/>
              <a:t>Vim</a:t>
            </a:r>
          </a:p>
          <a:p>
            <a:pPr lvl="1" defTabSz="914400" eaLnBrk="1" hangingPunct="1"/>
            <a:endParaRPr lang="en-US" altLang="zh-CN" sz="3600" dirty="0"/>
          </a:p>
          <a:p>
            <a:pPr lvl="1" defTabSz="914400" eaLnBrk="1" hangingPunct="1"/>
            <a:endParaRPr lang="en-US" altLang="zh-CN" sz="3600" dirty="0"/>
          </a:p>
          <a:p>
            <a:pPr defTabSz="914400" eaLnBrk="1" hangingPunct="1"/>
            <a:endParaRPr lang="zh-CN" altLang="en-US" sz="4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了解主流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5" name="AutoShape 4" descr="Dev-C++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12" y="1334987"/>
            <a:ext cx="850904" cy="868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5" y="1088395"/>
            <a:ext cx="1326922" cy="13269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88" y="5616676"/>
            <a:ext cx="1241324" cy="12413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15" y="4536627"/>
            <a:ext cx="1215704" cy="121570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167" y="2417944"/>
            <a:ext cx="977056" cy="97705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82" y="2413958"/>
            <a:ext cx="901166" cy="90116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82" y="4653136"/>
            <a:ext cx="1118973" cy="111897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85389" y="3858683"/>
            <a:ext cx="4922297" cy="541781"/>
          </a:xfrm>
          <a:prstGeom prst="rect">
            <a:avLst/>
          </a:prstGeom>
          <a:noFill/>
          <a:ln w="635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5389" y="5023678"/>
            <a:ext cx="3638169" cy="535422"/>
          </a:xfrm>
          <a:prstGeom prst="rect">
            <a:avLst/>
          </a:prstGeom>
          <a:noFill/>
          <a:ln w="635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85389" y="6142946"/>
            <a:ext cx="3638169" cy="535422"/>
          </a:xfrm>
          <a:prstGeom prst="rect">
            <a:avLst/>
          </a:prstGeom>
          <a:noFill/>
          <a:ln w="635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6754" y="2421007"/>
            <a:ext cx="916620" cy="91662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D904AB-3EAC-5947-99A9-C23120C4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890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203907"/>
            <a:ext cx="8047806" cy="4749029"/>
          </a:xfrm>
        </p:spPr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</a:p>
          <a:p>
            <a:pPr lvl="1"/>
            <a:r>
              <a:rPr lang="en-US" altLang="zh-CN" dirty="0"/>
              <a:t>VS</a:t>
            </a:r>
            <a:r>
              <a:rPr lang="zh-CN" altLang="en-US" dirty="0"/>
              <a:t>是一个基本完整的开发工具集，它包括了整个软件生命周期中所需要的大部分工具，支持</a:t>
            </a:r>
            <a:r>
              <a:rPr lang="en-US" altLang="zh-CN" dirty="0"/>
              <a:t>Windows/Mac</a:t>
            </a:r>
          </a:p>
          <a:p>
            <a:r>
              <a:rPr lang="en-US" altLang="zh-CN" dirty="0">
                <a:hlinkClick r:id="rId3"/>
              </a:rPr>
              <a:t>Visual</a:t>
            </a:r>
            <a:r>
              <a:rPr lang="zh-CN" altLang="en-US" dirty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Studio</a:t>
            </a:r>
            <a:r>
              <a:rPr lang="zh-CN" altLang="en-US" dirty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Code</a:t>
            </a:r>
            <a:endParaRPr lang="en-US" altLang="zh-CN" dirty="0"/>
          </a:p>
          <a:p>
            <a:pPr lvl="1"/>
            <a:r>
              <a:rPr lang="zh-CN" altLang="en-US" dirty="0"/>
              <a:t>代码编译器，支持众多插件，跨平台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51741"/>
            <a:ext cx="504056" cy="504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356992"/>
            <a:ext cx="5184576" cy="32733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2426413"/>
            <a:ext cx="503999" cy="50399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F3592-0C3D-3D4A-9EEB-5F0D90F4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4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插件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628650" y="1196751"/>
            <a:ext cx="8515350" cy="2448273"/>
          </a:xfrm>
        </p:spPr>
        <p:txBody>
          <a:bodyPr/>
          <a:lstStyle/>
          <a:p>
            <a:r>
              <a:rPr lang="zh-CN" altLang="en-US" dirty="0"/>
              <a:t>推荐安装插件增强用户体验</a:t>
            </a:r>
            <a:endParaRPr lang="en-US" altLang="zh-CN" dirty="0"/>
          </a:p>
          <a:p>
            <a:pPr lvl="1"/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/>
              <a:t>(Simplified):</a:t>
            </a:r>
            <a:r>
              <a:rPr lang="zh-CN" altLang="en-US" dirty="0"/>
              <a:t> 中文语言包</a:t>
            </a:r>
            <a:endParaRPr lang="en-US" altLang="zh-CN" dirty="0"/>
          </a:p>
          <a:p>
            <a:pPr lvl="1"/>
            <a:r>
              <a:rPr lang="en-US" altLang="zh-CN" dirty="0"/>
              <a:t>C/C++:</a:t>
            </a:r>
            <a:r>
              <a:rPr lang="zh-CN" altLang="en-US" dirty="0"/>
              <a:t> 提供</a:t>
            </a:r>
            <a:r>
              <a:rPr lang="en-US" altLang="zh-CN" dirty="0"/>
              <a:t>Debug</a:t>
            </a:r>
            <a:r>
              <a:rPr lang="zh-CN" altLang="en-US" dirty="0"/>
              <a:t>功能</a:t>
            </a:r>
            <a:endParaRPr lang="en-US" altLang="zh-CN" dirty="0"/>
          </a:p>
          <a:p>
            <a:pPr lvl="1"/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Runner:</a:t>
            </a:r>
            <a:r>
              <a:rPr lang="zh-CN" altLang="en-US" dirty="0"/>
              <a:t> 支持右键运行程序</a:t>
            </a:r>
            <a:endParaRPr lang="en-US" altLang="zh-CN" dirty="0"/>
          </a:p>
          <a:p>
            <a:pPr lvl="1"/>
            <a:r>
              <a:rPr lang="en-US" altLang="zh-CN" dirty="0"/>
              <a:t>Remote-SSH:</a:t>
            </a:r>
            <a:r>
              <a:rPr lang="zh-CN" altLang="en-US" dirty="0"/>
              <a:t> </a:t>
            </a:r>
            <a:r>
              <a:rPr lang="en-US" altLang="zh-CN" dirty="0" err="1"/>
              <a:t>ssh</a:t>
            </a:r>
            <a:r>
              <a:rPr lang="zh-CN" altLang="en-US" dirty="0"/>
              <a:t>连接服务器，服务器与本地之间文件拷贝</a:t>
            </a:r>
            <a:endParaRPr lang="en-US" altLang="zh-CN" dirty="0"/>
          </a:p>
          <a:p>
            <a:endParaRPr lang="zh-CN" altLang="en-US" sz="3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15" y="3645024"/>
            <a:ext cx="5399897" cy="3212976"/>
          </a:xfrm>
          <a:prstGeom prst="rect">
            <a:avLst/>
          </a:prstGeom>
        </p:spPr>
      </p:pic>
      <p:cxnSp>
        <p:nvCxnSpPr>
          <p:cNvPr id="15" name="直线箭头连接符 14"/>
          <p:cNvCxnSpPr/>
          <p:nvPr/>
        </p:nvCxnSpPr>
        <p:spPr>
          <a:xfrm>
            <a:off x="1209220" y="4941168"/>
            <a:ext cx="1423070" cy="4457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19FD77E-47AB-5A40-B74A-37B73609A7AE}"/>
              </a:ext>
            </a:extLst>
          </p:cNvPr>
          <p:cNvSpPr/>
          <p:nvPr/>
        </p:nvSpPr>
        <p:spPr>
          <a:xfrm>
            <a:off x="395536" y="443759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插件管理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48C7CA-E882-144C-AC03-142DF47D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769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18773</TotalTime>
  <Words>368</Words>
  <Application>Microsoft Macintosh PowerPoint</Application>
  <PresentationFormat>全屏显示(4:3)</PresentationFormat>
  <Paragraphs>57</Paragraphs>
  <Slides>6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STKaiti</vt:lpstr>
      <vt:lpstr>微软雅黑</vt:lpstr>
      <vt:lpstr>Arial</vt:lpstr>
      <vt:lpstr>Calibri</vt:lpstr>
      <vt:lpstr>Calibri Light</vt:lpstr>
      <vt:lpstr>Consolas</vt:lpstr>
      <vt:lpstr>Wingdings</vt:lpstr>
      <vt:lpstr>Office Theme</vt:lpstr>
      <vt:lpstr>面向对象程序设计基础 （OOP）</vt:lpstr>
      <vt:lpstr>环境变量配置①</vt:lpstr>
      <vt:lpstr>环境变量配置②</vt:lpstr>
      <vt:lpstr>了解主流IDE</vt:lpstr>
      <vt:lpstr>Visual Studio Code</vt:lpstr>
      <vt:lpstr>Visual Studio Code插件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溢伟 蒋</cp:lastModifiedBy>
  <cp:revision>1654</cp:revision>
  <cp:lastPrinted>2021-02-22T01:11:53Z</cp:lastPrinted>
  <dcterms:created xsi:type="dcterms:W3CDTF">2002-09-18T00:55:13Z</dcterms:created>
  <dcterms:modified xsi:type="dcterms:W3CDTF">2025-06-28T08:38:00Z</dcterms:modified>
</cp:coreProperties>
</file>